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256" r:id="rId2"/>
    <p:sldId id="331" r:id="rId3"/>
    <p:sldId id="295" r:id="rId4"/>
    <p:sldId id="304" r:id="rId5"/>
    <p:sldId id="307" r:id="rId6"/>
    <p:sldId id="312" r:id="rId7"/>
    <p:sldId id="309" r:id="rId8"/>
    <p:sldId id="308" r:id="rId9"/>
    <p:sldId id="305" r:id="rId10"/>
    <p:sldId id="326" r:id="rId11"/>
    <p:sldId id="324" r:id="rId12"/>
    <p:sldId id="325" r:id="rId13"/>
    <p:sldId id="327" r:id="rId14"/>
    <p:sldId id="315" r:id="rId15"/>
    <p:sldId id="328" r:id="rId16"/>
    <p:sldId id="329" r:id="rId17"/>
    <p:sldId id="323" r:id="rId18"/>
    <p:sldId id="314" r:id="rId19"/>
    <p:sldId id="316" r:id="rId20"/>
    <p:sldId id="313" r:id="rId21"/>
    <p:sldId id="311" r:id="rId22"/>
    <p:sldId id="310" r:id="rId23"/>
    <p:sldId id="318" r:id="rId24"/>
    <p:sldId id="319" r:id="rId25"/>
    <p:sldId id="320" r:id="rId26"/>
    <p:sldId id="330" r:id="rId27"/>
    <p:sldId id="321" r:id="rId28"/>
    <p:sldId id="322" r:id="rId29"/>
    <p:sldId id="332" r:id="rId30"/>
    <p:sldId id="333" r:id="rId31"/>
    <p:sldId id="334" r:id="rId32"/>
    <p:sldId id="335" r:id="rId33"/>
    <p:sldId id="336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74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1" autoAdjust="0"/>
    <p:restoredTop sz="89299" autoAdjust="0"/>
  </p:normalViewPr>
  <p:slideViewPr>
    <p:cSldViewPr snapToGrid="0">
      <p:cViewPr varScale="1">
        <p:scale>
          <a:sx n="61" d="100"/>
          <a:sy n="61" d="100"/>
        </p:scale>
        <p:origin x="10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634C6-BC81-42A1-B6AE-583EB743BA46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C80EE-C2B2-48F9-8977-37D275CC68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139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453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959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262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091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07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477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740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468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02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31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63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28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718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30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64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29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5A9D10F-2A32-481A-9080-266BA4874184}" type="datetimeFigureOut">
              <a:rPr lang="tr-TR" smtClean="0"/>
              <a:t>15.11.2018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94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2B1F5C-E399-40AF-82B8-10A5D81027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Gıda Mühendisliğinde Bilgisayar Uygulamaları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9C88E5-9560-4218-B809-6DEF0A514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7" y="308505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Alt Başlık 2">
            <a:extLst>
              <a:ext uri="{FF2B5EF4-FFF2-40B4-BE49-F238E27FC236}">
                <a16:creationId xmlns:a16="http://schemas.microsoft.com/office/drawing/2014/main" id="{E48D668C-69B4-4F79-B662-4E4D0F74B7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2428597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40000"/>
              </a:lnSpc>
            </a:pPr>
            <a:r>
              <a:rPr lang="tr-TR" sz="2400" dirty="0">
                <a:solidFill>
                  <a:srgbClr val="7030A0"/>
                </a:solidFill>
              </a:rPr>
              <a:t>Mühendislik Mimarlık Fakültesi </a:t>
            </a:r>
          </a:p>
          <a:p>
            <a:pPr algn="l">
              <a:lnSpc>
                <a:spcPct val="140000"/>
              </a:lnSpc>
            </a:pPr>
            <a:r>
              <a:rPr lang="tr-TR" sz="2400" dirty="0"/>
              <a:t>Gıda Mühendisliği Bölümü</a:t>
            </a:r>
          </a:p>
          <a:p>
            <a:pPr algn="l">
              <a:lnSpc>
                <a:spcPct val="140000"/>
              </a:lnSpc>
            </a:pPr>
            <a:r>
              <a:rPr lang="tr-TR" sz="2400" dirty="0">
                <a:solidFill>
                  <a:srgbClr val="002060"/>
                </a:solidFill>
              </a:rPr>
              <a:t>Prof. Dr. Farhan ALFİN</a:t>
            </a:r>
          </a:p>
          <a:p>
            <a:pPr algn="ctr">
              <a:lnSpc>
                <a:spcPct val="140000"/>
              </a:lnSpc>
            </a:pPr>
            <a:r>
              <a:rPr lang="tr-TR" sz="2400" dirty="0">
                <a:solidFill>
                  <a:srgbClr val="002060"/>
                </a:solidFill>
              </a:rPr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2290757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ORTSAP () işlevi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603530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ORTSAP</a:t>
            </a:r>
            <a:r>
              <a:rPr lang="tr-TR" sz="2800" dirty="0"/>
              <a:t> bir veri kümesindeki değişkenliğin bir ölçümüdür.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3200" dirty="0"/>
              <a:t>ORTSAP(sayı1,[sayı2],...)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Sayı1, sayı2, ...</a:t>
            </a:r>
            <a:r>
              <a:rPr lang="tr-TR" sz="2800" dirty="0"/>
              <a:t>    Sayı1 gereklidir; izleyen numaralar isteğe bağlıdır. Mutlak sapmalarının ortalamasını istediğiniz, 1 - 255 arasında bağımsız değişkendir.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Virgüllerle ayrılan bağımsız değişkenler yerine tek bir dizi ya da bir dizi başvuruyu da kullanabilirsiniz.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0547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3200" dirty="0"/>
              <a:t>ORTSAP(sayı1,[sayı2],...)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Sayı1, sayı2, ...</a:t>
            </a:r>
            <a:r>
              <a:rPr lang="tr-TR" sz="2800" dirty="0"/>
              <a:t>    Sayı1 gereklidir; izleyen numaralar isteğe bağlıdır. Mutlak sapmalarının ortalamasını istediğiniz, 1 - 255 arasında bağımsız değişkendir.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Virgüllerle ayrılan bağımsız değişkenler yerine tek bir dizi ya da bir dizi başvuruyu da kullanabilirsiniz. </a:t>
            </a:r>
          </a:p>
          <a:p>
            <a:pPr marL="457200" indent="-4572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35476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altLang="tr-TR" b="1" dirty="0">
                <a:solidFill>
                  <a:schemeClr val="tx2"/>
                </a:solidFill>
              </a:rPr>
              <a:t>Örnek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000000"/>
                </a:solidFill>
              </a:rPr>
              <a:t>Daha önce örnekteki ölçümlerin ortalama sapmasını hem formüle hem </a:t>
            </a:r>
            <a:r>
              <a:rPr lang="tr-TR" sz="2800" dirty="0"/>
              <a:t>ORTSAP</a:t>
            </a:r>
            <a:r>
              <a:rPr lang="tr-TR" altLang="tr-TR" sz="2800" dirty="0">
                <a:solidFill>
                  <a:srgbClr val="000000"/>
                </a:solidFill>
              </a:rPr>
              <a:t>() fonksiyonu kullanılarak hesaplayınız.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000000"/>
                </a:solidFill>
              </a:rPr>
              <a:t>Formüle ile otalama sapmayı hesaplamak için mutlak sapmayı ve ölçümlerin sayısını ihtiyacı olacaktır.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73047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MUTLAK işlevi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tr-TR" sz="2800" dirty="0">
                <a:solidFill>
                  <a:srgbClr val="000000"/>
                </a:solidFill>
              </a:rPr>
              <a:t>Bir sayının mutlak değerini verir.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tr-TR" sz="2800" dirty="0">
                <a:solidFill>
                  <a:srgbClr val="000000"/>
                </a:solidFill>
              </a:rPr>
              <a:t>Bir sayının mutlak değeri, işareti olmadan sayıdır.</a:t>
            </a:r>
          </a:p>
          <a:p>
            <a:r>
              <a:rPr lang="tr-TR" sz="2800" dirty="0">
                <a:solidFill>
                  <a:srgbClr val="000000"/>
                </a:solidFill>
              </a:rPr>
              <a:t>MUTLAK(sayı)</a:t>
            </a:r>
          </a:p>
          <a:p>
            <a:r>
              <a:rPr lang="tr-TR" sz="2800" b="1" dirty="0">
                <a:solidFill>
                  <a:srgbClr val="000000"/>
                </a:solidFill>
              </a:rPr>
              <a:t>Sayı</a:t>
            </a:r>
            <a:r>
              <a:rPr lang="tr-TR" sz="2800" dirty="0">
                <a:solidFill>
                  <a:srgbClr val="000000"/>
                </a:solidFill>
              </a:rPr>
              <a:t>    </a:t>
            </a:r>
            <a:r>
              <a:rPr lang="tr-TR" sz="2800" dirty="0">
                <a:solidFill>
                  <a:srgbClr val="FF0000"/>
                </a:solidFill>
              </a:rPr>
              <a:t>Gerekli</a:t>
            </a:r>
            <a:r>
              <a:rPr lang="tr-TR" sz="2800" dirty="0">
                <a:solidFill>
                  <a:srgbClr val="000000"/>
                </a:solidFill>
              </a:rPr>
              <a:t>. Mutlak değerini istediğiniz gerçek sayıdır.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tr-TR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411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BAĞ_DEĞ_SAY(COUNT) Fonksiyonu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Excel tablosunda </a:t>
            </a:r>
            <a:r>
              <a:rPr lang="tr-TR" sz="2800" b="1" i="1" dirty="0"/>
              <a:t>sayı içeren hücreleri</a:t>
            </a:r>
            <a:r>
              <a:rPr lang="tr-TR" sz="2800" dirty="0"/>
              <a:t> saymak için kullanılan fonksiyondur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=</a:t>
            </a:r>
            <a:r>
              <a:rPr lang="tr-TR" sz="2800" dirty="0" err="1"/>
              <a:t>Bağ_Değ_Say</a:t>
            </a:r>
            <a:r>
              <a:rPr lang="tr-TR" sz="2800" dirty="0"/>
              <a:t>(değer1:[değer2];…)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=</a:t>
            </a:r>
            <a:r>
              <a:rPr lang="tr-TR" sz="2800" dirty="0" err="1"/>
              <a:t>Bağ_Değ_Say</a:t>
            </a:r>
            <a:r>
              <a:rPr lang="tr-TR" sz="2800" dirty="0"/>
              <a:t> (A1:A5) formülü A1 ile A5 hücre aralığında sayı içeren hücrelerin adedini verir.</a:t>
            </a:r>
          </a:p>
        </p:txBody>
      </p:sp>
    </p:spTree>
    <p:extLst>
      <p:ext uri="{BB962C8B-B14F-4D97-AF65-F5344CB8AC3E}">
        <p14:creationId xmlns:p14="http://schemas.microsoft.com/office/powerpoint/2010/main" val="2783244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Mutlak sapmayı hesaplamak için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C2= Mutlak(B2-B$13), yazınız.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rgbClr val="000000"/>
                </a:solidFill>
              </a:rPr>
              <a:t>C2 hücreyi B12 hücreye kadar sürükleyiniz.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Değerlerin sayısı hesaplamak için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B14=</a:t>
            </a:r>
            <a:r>
              <a:rPr lang="tr-TR" sz="2800" dirty="0" err="1"/>
              <a:t>Bağ_Değ_Say</a:t>
            </a:r>
            <a:r>
              <a:rPr lang="tr-TR" sz="2800" dirty="0"/>
              <a:t>(B2:B12)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Ortalama sapmayı formüle ile hesaplamak için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C15=TOPLA(C2:C12)/B14</a:t>
            </a:r>
          </a:p>
          <a:p>
            <a:pPr marL="457200" indent="-4572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tr-TR" sz="2800" dirty="0"/>
          </a:p>
          <a:p>
            <a:pPr marL="457200" indent="-4572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08626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Ortalama sapmayı ORTSAP işlevi ile hesaplamak için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B15 ORTSAP(B2:B12)</a:t>
            </a:r>
          </a:p>
          <a:p>
            <a:pPr marL="457200" indent="-4572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2132628-4B51-4A76-8997-2C6CC822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815" r="60302" b="29185"/>
          <a:stretch/>
        </p:blipFill>
        <p:spPr>
          <a:xfrm>
            <a:off x="504496" y="2002220"/>
            <a:ext cx="6872819" cy="4477407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33A6868-25A2-47F0-84E9-0F81E1AF40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275" r="75172" b="29415"/>
          <a:stretch/>
        </p:blipFill>
        <p:spPr>
          <a:xfrm>
            <a:off x="7633414" y="2002220"/>
            <a:ext cx="4363767" cy="447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7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altLang="tr-TR" b="1" dirty="0" err="1">
                <a:solidFill>
                  <a:schemeClr val="tx2"/>
                </a:solidFill>
              </a:rPr>
              <a:t>Varyans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603530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2"/>
                </a:solidFill>
              </a:rPr>
              <a:t>Varyansı, bir örneğe dayanarak tahmin eder.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VAR(sayı1,[sayı2],...)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Sayı1</a:t>
            </a:r>
            <a:r>
              <a:rPr lang="tr-TR" sz="2800" dirty="0"/>
              <a:t>     Gerekli. Popülasyon örneğine karşılık gelen ilk sayı.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Sayı2, ...</a:t>
            </a:r>
            <a:r>
              <a:rPr lang="tr-TR" sz="2800" dirty="0"/>
              <a:t>     İsteğe bağlı. Popülasyonun bir örneğine karşılık gelen 1 - 255 arasında sayı bağımsız değişkenidir.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Yeni işlev  </a:t>
            </a:r>
            <a:r>
              <a:rPr lang="tr-TR" sz="2800" dirty="0">
                <a:solidFill>
                  <a:srgbClr val="FF0000"/>
                </a:solidFill>
              </a:rPr>
              <a:t>VAR.S</a:t>
            </a:r>
            <a:r>
              <a:rPr lang="tr-TR" sz="2800" dirty="0"/>
              <a:t> işlevi.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4D8741E1-42C1-4953-9061-69869F6FF05B}"/>
                  </a:ext>
                </a:extLst>
              </p:cNvPr>
              <p:cNvSpPr/>
              <p:nvPr/>
            </p:nvSpPr>
            <p:spPr>
              <a:xfrm>
                <a:off x="7691672" y="1906758"/>
                <a:ext cx="3016018" cy="9568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tr-TR" sz="280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tr-TR" sz="280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tr-TR" sz="280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tr-TR" sz="280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tr-TR" sz="2800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tr-TR" sz="2800" i="1">
                                              <a:solidFill>
                                                <a:schemeClr val="tx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>
                                              <a:solidFill>
                                                <a:schemeClr val="tx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tr-TR" sz="2800">
                                              <a:solidFill>
                                                <a:schemeClr val="tx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tr-TR" sz="280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tr-TR" sz="2800" i="1">
                                              <a:solidFill>
                                                <a:schemeClr val="tx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800">
                                              <a:solidFill>
                                                <a:schemeClr val="tx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tr-TR" sz="280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tr-TR" sz="280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80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4D8741E1-42C1-4953-9061-69869F6FF0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1672" y="1906758"/>
                <a:ext cx="3016018" cy="9568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4728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altLang="tr-TR" b="1" dirty="0">
                <a:solidFill>
                  <a:schemeClr val="tx2"/>
                </a:solidFill>
              </a:rPr>
              <a:t>Örnek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000000"/>
                </a:solidFill>
              </a:rPr>
              <a:t>Daha örnekteki ölçümlerin </a:t>
            </a:r>
            <a:r>
              <a:rPr lang="tr-TR" altLang="tr-TR" sz="2800" dirty="0" err="1">
                <a:solidFill>
                  <a:schemeClr val="tx2"/>
                </a:solidFill>
              </a:rPr>
              <a:t>va</a:t>
            </a:r>
            <a:r>
              <a:rPr lang="tr-TR" sz="2800" dirty="0" err="1">
                <a:solidFill>
                  <a:schemeClr val="tx2"/>
                </a:solidFill>
              </a:rPr>
              <a:t>ryansını</a:t>
            </a:r>
            <a:r>
              <a:rPr lang="tr-TR" altLang="tr-TR" sz="2800" dirty="0">
                <a:solidFill>
                  <a:srgbClr val="000000"/>
                </a:solidFill>
              </a:rPr>
              <a:t> hem formüle hem Vara() fonksiyonu kullanılarak hesaplayınız.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000000"/>
                </a:solidFill>
              </a:rPr>
              <a:t>Sapmanın karısını hesaplamak için: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000000"/>
                </a:solidFill>
              </a:rPr>
              <a:t>D2=($B$13-B2)^2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000000"/>
                </a:solidFill>
              </a:rPr>
              <a:t>D2 hücreyi D12 hücreye kadar sürükleyiniz.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endParaRPr lang="tr-T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A047851-F445-4A0E-A171-C885E73712D4}"/>
                  </a:ext>
                </a:extLst>
              </p:cNvPr>
              <p:cNvSpPr/>
              <p:nvPr/>
            </p:nvSpPr>
            <p:spPr>
              <a:xfrm>
                <a:off x="8487006" y="2472135"/>
                <a:ext cx="3016018" cy="9568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tr-TR" sz="280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tr-TR" sz="280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tr-TR" sz="280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tr-TR" sz="280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tr-TR" sz="2800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tr-TR" sz="2800" i="1">
                                              <a:solidFill>
                                                <a:schemeClr val="tx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>
                                              <a:solidFill>
                                                <a:schemeClr val="tx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tr-TR" sz="2800">
                                              <a:solidFill>
                                                <a:schemeClr val="tx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tr-TR" sz="280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tr-TR" sz="2800" i="1">
                                              <a:solidFill>
                                                <a:schemeClr val="tx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800">
                                              <a:solidFill>
                                                <a:schemeClr val="tx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tr-TR" sz="280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tr-TR" sz="280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80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A047851-F445-4A0E-A171-C885E73712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7006" y="2472135"/>
                <a:ext cx="3016018" cy="9568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6329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 err="1"/>
              <a:t>Varyansı</a:t>
            </a:r>
            <a:r>
              <a:rPr lang="tr-TR" sz="2800" dirty="0"/>
              <a:t> formüle ile hesaplamak için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D16=TOPLA(D2:D12)/($B$14-1)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 err="1"/>
              <a:t>Varyansı</a:t>
            </a:r>
            <a:r>
              <a:rPr lang="tr-TR" sz="2800" dirty="0"/>
              <a:t> Var() </a:t>
            </a:r>
            <a:r>
              <a:rPr lang="tr-TR" sz="2800" dirty="0" err="1"/>
              <a:t>ilevi</a:t>
            </a:r>
            <a:r>
              <a:rPr lang="tr-TR" sz="2800" dirty="0"/>
              <a:t> ile hesaplamak için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B16=Var(B2:b12)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57FB9484-B310-4EF7-AA2A-E913484F4D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76" r="53190" b="26194"/>
          <a:stretch/>
        </p:blipFill>
        <p:spPr>
          <a:xfrm>
            <a:off x="4881506" y="2674883"/>
            <a:ext cx="6527570" cy="3804745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9B4F64F6-220C-429A-A08F-4891AD94A1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275" r="70905" b="28265"/>
          <a:stretch/>
        </p:blipFill>
        <p:spPr>
          <a:xfrm>
            <a:off x="1087821" y="3294994"/>
            <a:ext cx="3547241" cy="318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13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Bu hafta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ORTALAMA				ORTSAP</a:t>
            </a:r>
          </a:p>
          <a:p>
            <a:pPr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MUTLAK					BAĞ_DEĞ_SAY</a:t>
            </a:r>
          </a:p>
          <a:p>
            <a:pPr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VAR						STDSAPMA</a:t>
            </a:r>
          </a:p>
          <a:p>
            <a:pPr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KAREKÖK				GÜVENİLİRLİK.T</a:t>
            </a:r>
          </a:p>
        </p:txBody>
      </p:sp>
    </p:spTree>
    <p:extLst>
      <p:ext uri="{BB962C8B-B14F-4D97-AF65-F5344CB8AC3E}">
        <p14:creationId xmlns:p14="http://schemas.microsoft.com/office/powerpoint/2010/main" val="1522237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altLang="tr-TR" b="1" dirty="0">
                <a:solidFill>
                  <a:schemeClr val="tx2"/>
                </a:solidFill>
              </a:rPr>
              <a:t>Standart Sapma</a:t>
            </a:r>
            <a:endParaRPr lang="en-US" sz="2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803BD3B-A0D0-430C-80F1-E3A15CFB20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1450429"/>
                <a:ext cx="10018713" cy="4340772"/>
              </a:xfrm>
            </p:spPr>
            <p:txBody>
              <a:bodyPr anchor="t" anchorCtr="0">
                <a:normAutofit lnSpcReduction="10000"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altLang="tr-TR" sz="2800" dirty="0">
                    <a:solidFill>
                      <a:schemeClr val="tx2"/>
                    </a:solidFill>
                  </a:rPr>
                  <a:t>Standart sapma </a:t>
                </a:r>
                <a:r>
                  <a:rPr lang="tr-TR" altLang="tr-TR" sz="2800" dirty="0">
                    <a:solidFill>
                      <a:srgbClr val="0070C0"/>
                    </a:solidFill>
                  </a:rPr>
                  <a:t>verilerin dağılımını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gösterir</a:t>
                </a:r>
                <a:r>
                  <a:rPr lang="en-GB" altLang="tr-TR" sz="2800" dirty="0">
                    <a:solidFill>
                      <a:schemeClr val="tx2"/>
                    </a:solidFill>
                  </a:rPr>
                  <a:t>.</a:t>
                </a:r>
                <a:endParaRPr lang="tr-TR" altLang="tr-TR" sz="2800" dirty="0">
                  <a:solidFill>
                    <a:schemeClr val="tx2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altLang="tr-TR" sz="2800" dirty="0">
                    <a:solidFill>
                      <a:schemeClr val="tx2"/>
                    </a:solidFill>
                  </a:rPr>
                  <a:t>Numunenin standart sapması (sınırlı bir data serisi için</a:t>
                </a:r>
                <a:r>
                  <a:rPr lang="en-GB" altLang="tr-TR" sz="2800" dirty="0">
                    <a:solidFill>
                      <a:schemeClr val="tx2"/>
                    </a:solidFill>
                  </a:rPr>
                  <a:t>) </a:t>
                </a:r>
                <a:r>
                  <a:rPr lang="en-GB" altLang="tr-TR" sz="2800" i="1" dirty="0">
                    <a:solidFill>
                      <a:schemeClr val="tx2"/>
                    </a:solidFill>
                  </a:rPr>
                  <a:t>s</a:t>
                </a:r>
                <a:r>
                  <a:rPr lang="tr-TR" altLang="tr-TR" sz="2800" i="1" dirty="0">
                    <a:solidFill>
                      <a:schemeClr val="tx2"/>
                    </a:solidFill>
                  </a:rPr>
                  <a:t>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ile verilir</a:t>
                </a:r>
                <a:r>
                  <a:rPr lang="tr-TR" altLang="tr-TR" sz="2800" i="1" dirty="0">
                    <a:solidFill>
                      <a:schemeClr val="tx2"/>
                    </a:solidFill>
                  </a:rPr>
                  <a:t>.</a:t>
                </a:r>
              </a:p>
              <a:p>
                <a:pPr marL="0" indent="0" fontAlgn="base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tr-TR" sz="28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tr-TR" sz="28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tr-TR" sz="280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tr-TR" sz="28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tr-TR" sz="28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tr-TR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tr-TR" sz="28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tr-TR" sz="28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acc>
                                        </m:e>
                                      </m:d>
                                    </m:e>
                                    <m:sup>
                                      <m:r>
                                        <a:rPr lang="tr-TR" sz="28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803BD3B-A0D0-430C-80F1-E3A15CFB20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1450429"/>
                <a:ext cx="10018713" cy="4340772"/>
              </a:xfrm>
              <a:blipFill>
                <a:blip r:embed="rId2"/>
                <a:stretch>
                  <a:fillRect l="-2007" t="-280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5745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pPr algn="l"/>
            <a:r>
              <a:rPr lang="tr-TR" b="1" dirty="0"/>
              <a:t>STDSAPMA (STDEV) </a:t>
            </a:r>
            <a:r>
              <a:rPr lang="tr-TR" dirty="0"/>
              <a:t>Fonksiyonu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8"/>
            <a:ext cx="10018713" cy="4761186"/>
          </a:xfrm>
        </p:spPr>
        <p:txBody>
          <a:bodyPr anchor="t" anchorCtr="0"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2"/>
                </a:solidFill>
              </a:rPr>
              <a:t>Bir örneği temel alan standart sapmayı tahmin eder.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2"/>
                </a:solidFill>
              </a:rPr>
              <a:t>Standart sapma, değerlerin ortalama değerden (ortalama) ne kadar uzaklaştığının ölçümüdür.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2"/>
                </a:solidFill>
              </a:rPr>
              <a:t>Yeni işlev </a:t>
            </a:r>
            <a:r>
              <a:rPr lang="tr-TR" sz="2800" b="1" dirty="0">
                <a:solidFill>
                  <a:srgbClr val="FF0000"/>
                </a:solidFill>
              </a:rPr>
              <a:t>STDSAPMA.S</a:t>
            </a:r>
            <a:r>
              <a:rPr lang="tr-TR" sz="2800" dirty="0">
                <a:solidFill>
                  <a:schemeClr val="tx2"/>
                </a:solidFill>
              </a:rPr>
              <a:t> işlevi.</a:t>
            </a:r>
          </a:p>
        </p:txBody>
      </p:sp>
    </p:spTree>
    <p:extLst>
      <p:ext uri="{BB962C8B-B14F-4D97-AF65-F5344CB8AC3E}">
        <p14:creationId xmlns:p14="http://schemas.microsoft.com/office/powerpoint/2010/main" val="4210449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STDSAPMA(sayı1,[sayı2],...)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STDSAPMA işlevinin söz </a:t>
            </a:r>
            <a:r>
              <a:rPr lang="tr-TR" sz="2800" dirty="0" err="1"/>
              <a:t>diziminde</a:t>
            </a:r>
            <a:r>
              <a:rPr lang="tr-TR" sz="2800" dirty="0"/>
              <a:t> aşağıdaki bağımsız değişkenler bulunur: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Sayı1</a:t>
            </a:r>
            <a:r>
              <a:rPr lang="tr-TR" sz="2800" dirty="0"/>
              <a:t>     Gerekli. Popülasyon örneğine karşılık gelen ilk sayı.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Sayı2</a:t>
            </a:r>
            <a:r>
              <a:rPr lang="tr-TR" sz="2800" dirty="0"/>
              <a:t>, ...     İsteğe bağlı. Popülasyonun bir örneğine karşılık gelen 2 - 255 arasında sayı bağımsız değişkenidir. Noktalı virgüllerle ayrılan bağımsız değişkenler yerine, tek bir dizi veya bir dizi başvurusu da kullanabilirsiniz.</a:t>
            </a:r>
          </a:p>
          <a:p>
            <a:pPr marL="457200" indent="-4572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53325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altLang="tr-TR" b="1" dirty="0">
                <a:solidFill>
                  <a:schemeClr val="tx2"/>
                </a:solidFill>
              </a:rPr>
              <a:t>Örnek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000000"/>
                </a:solidFill>
              </a:rPr>
              <a:t>Daha örnekteki ölçümlerin standart sapmasını hem formüle hem </a:t>
            </a:r>
            <a:r>
              <a:rPr lang="tr-TR" sz="2800" b="1" dirty="0"/>
              <a:t>STDSAPMA</a:t>
            </a:r>
            <a:r>
              <a:rPr lang="tr-TR" altLang="tr-TR" sz="2800" dirty="0">
                <a:solidFill>
                  <a:srgbClr val="000000"/>
                </a:solidFill>
              </a:rPr>
              <a:t>() fonksiyonu kullanılarak hesaplayınız.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000000"/>
                </a:solidFill>
              </a:rPr>
              <a:t>Formüle ile sapmayı hesaplamak için sapmanın karekökünü hesaplamasını ihtiyacı olacaktır.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endParaRPr lang="tr-T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57BD7BAC-1938-4A3E-AD66-0C441104B62F}"/>
                  </a:ext>
                </a:extLst>
              </p:cNvPr>
              <p:cNvSpPr/>
              <p:nvPr/>
            </p:nvSpPr>
            <p:spPr>
              <a:xfrm>
                <a:off x="8212442" y="4042197"/>
                <a:ext cx="3481338" cy="13653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tr-TR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tr-TR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tr-TR" sz="28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tr-TR" sz="28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tr-TR" sz="2800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tr-TR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tr-TR" sz="28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acc>
                                        </m:e>
                                      </m:d>
                                    </m:e>
                                    <m:sup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57BD7BAC-1938-4A3E-AD66-0C441104B6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2442" y="4042197"/>
                <a:ext cx="3481338" cy="13653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0726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KAREKÖK (SQRT) işlevi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tr-TR" sz="2800" dirty="0">
                <a:solidFill>
                  <a:srgbClr val="000000"/>
                </a:solidFill>
              </a:rPr>
              <a:t>Pozitif bir karekök verir.</a:t>
            </a:r>
            <a:endParaRPr lang="tr-TR" altLang="tr-TR" sz="28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tr-TR" sz="2800" dirty="0">
                <a:solidFill>
                  <a:srgbClr val="000000"/>
                </a:solidFill>
              </a:rPr>
              <a:t>KAREKÖK(sayı)</a:t>
            </a:r>
            <a:endParaRPr lang="tr-TR" altLang="tr-TR" sz="28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tr-TR" sz="2800" b="1" dirty="0">
                <a:solidFill>
                  <a:srgbClr val="000000"/>
                </a:solidFill>
              </a:rPr>
              <a:t>Sayı</a:t>
            </a:r>
            <a:r>
              <a:rPr lang="tr-TR" sz="2800" dirty="0">
                <a:solidFill>
                  <a:srgbClr val="000000"/>
                </a:solidFill>
              </a:rPr>
              <a:t>    </a:t>
            </a:r>
            <a:r>
              <a:rPr lang="tr-TR" sz="2800" dirty="0">
                <a:solidFill>
                  <a:srgbClr val="FF0000"/>
                </a:solidFill>
              </a:rPr>
              <a:t>Gerekli</a:t>
            </a:r>
            <a:r>
              <a:rPr lang="tr-TR" sz="2800" dirty="0">
                <a:solidFill>
                  <a:srgbClr val="000000"/>
                </a:solidFill>
              </a:rPr>
              <a:t>. Karekökünü bulmak istediğiniz sayıdır.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57BD7BAC-1938-4A3E-AD66-0C441104B62F}"/>
                  </a:ext>
                </a:extLst>
              </p:cNvPr>
              <p:cNvSpPr/>
              <p:nvPr/>
            </p:nvSpPr>
            <p:spPr>
              <a:xfrm>
                <a:off x="6567152" y="3821480"/>
                <a:ext cx="3481338" cy="13653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tr-TR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tr-TR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tr-TR" sz="28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tr-TR" sz="28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tr-TR" sz="2800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tr-TR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tr-TR" sz="28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acc>
                                        </m:e>
                                      </m:d>
                                    </m:e>
                                    <m:sup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57BD7BAC-1938-4A3E-AD66-0C441104B6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7152" y="3821480"/>
                <a:ext cx="3481338" cy="13653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39389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Standart sapmayı formüle ile hesaplamak için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D17</a:t>
            </a:r>
            <a:r>
              <a:rPr lang="nn-NO" sz="2800" dirty="0"/>
              <a:t>=KAREKÖK(TOPLA(C2:C12)/($B$14-1))</a:t>
            </a:r>
            <a:r>
              <a:rPr lang="tr-TR" sz="2800" dirty="0"/>
              <a:t>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Standart sapmayı STDSAPMA() işlevi ile hesaplamak için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B17=STDSAPMA(B2:B12)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485524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FA943DD4-74CE-43CF-9F83-DA7EE58245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45" r="47629" b="24125"/>
          <a:stretch/>
        </p:blipFill>
        <p:spPr>
          <a:xfrm>
            <a:off x="688977" y="378372"/>
            <a:ext cx="6385034" cy="3484181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EBB1FC6A-F4E3-4B49-A5B5-493E55E590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275" r="67285" b="23895"/>
          <a:stretch/>
        </p:blipFill>
        <p:spPr>
          <a:xfrm>
            <a:off x="7294179" y="378372"/>
            <a:ext cx="3988676" cy="348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0427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altLang="tr-TR" b="1" dirty="0">
                <a:solidFill>
                  <a:srgbClr val="FF0000"/>
                </a:solidFill>
              </a:rPr>
              <a:t>Değerlerin Güven Aralığı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rgbClr val="000000"/>
                </a:solidFill>
              </a:rPr>
              <a:t>Değerlerin bulunan </a:t>
            </a:r>
            <a:r>
              <a:rPr lang="tr-TR" altLang="tr-TR" sz="2800" dirty="0">
                <a:solidFill>
                  <a:srgbClr val="0070C0"/>
                </a:solidFill>
              </a:rPr>
              <a:t>ortalama değeri </a:t>
            </a:r>
            <a:r>
              <a:rPr lang="tr-TR" altLang="tr-TR" sz="2800" dirty="0">
                <a:solidFill>
                  <a:srgbClr val="00B050"/>
                </a:solidFill>
              </a:rPr>
              <a:t>gerçek değere </a:t>
            </a:r>
            <a:r>
              <a:rPr lang="tr-TR" altLang="tr-TR" sz="2800" dirty="0">
                <a:solidFill>
                  <a:srgbClr val="000000"/>
                </a:solidFill>
              </a:rPr>
              <a:t>ne kadar yakın olduğunu değerlerin güven aralığı ile saptanabilir.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rgbClr val="FF0000"/>
                </a:solidFill>
              </a:rPr>
              <a:t>Ortalama değere </a:t>
            </a:r>
            <a:r>
              <a:rPr lang="tr-TR" altLang="tr-TR" sz="2800" dirty="0">
                <a:solidFill>
                  <a:schemeClr val="tx2"/>
                </a:solidFill>
              </a:rPr>
              <a:t>yakın bu aralığa </a:t>
            </a:r>
            <a:r>
              <a:rPr lang="tr-TR" altLang="tr-TR" sz="2800" b="1" dirty="0">
                <a:solidFill>
                  <a:srgbClr val="C00000"/>
                </a:solidFill>
              </a:rPr>
              <a:t>güven aralığı </a:t>
            </a:r>
            <a:r>
              <a:rPr lang="tr-TR" altLang="tr-TR" sz="2800" dirty="0">
                <a:solidFill>
                  <a:schemeClr val="tx2"/>
                </a:solidFill>
              </a:rPr>
              <a:t>denir.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chemeClr val="tx2"/>
                </a:solidFill>
              </a:rPr>
              <a:t>Bu aralık </a:t>
            </a:r>
            <a:r>
              <a:rPr lang="tr-TR" altLang="tr-TR" sz="2800" dirty="0">
                <a:solidFill>
                  <a:srgbClr val="7030A0"/>
                </a:solidFill>
              </a:rPr>
              <a:t>ne kadar geniş </a:t>
            </a:r>
            <a:r>
              <a:rPr lang="tr-TR" altLang="tr-TR" sz="2800" dirty="0">
                <a:solidFill>
                  <a:schemeClr val="tx2"/>
                </a:solidFill>
              </a:rPr>
              <a:t>ise, </a:t>
            </a:r>
            <a:r>
              <a:rPr lang="tr-TR" altLang="tr-TR" sz="2800" dirty="0">
                <a:solidFill>
                  <a:srgbClr val="00B050"/>
                </a:solidFill>
              </a:rPr>
              <a:t>gerçek değerin </a:t>
            </a:r>
            <a:r>
              <a:rPr lang="tr-TR" altLang="tr-TR" sz="2800" dirty="0">
                <a:solidFill>
                  <a:schemeClr val="tx2"/>
                </a:solidFill>
              </a:rPr>
              <a:t>bu aralığa </a:t>
            </a:r>
            <a:r>
              <a:rPr lang="tr-TR" altLang="tr-TR" sz="2800" dirty="0">
                <a:solidFill>
                  <a:srgbClr val="002060"/>
                </a:solidFill>
              </a:rPr>
              <a:t>düşme olasılığı </a:t>
            </a:r>
            <a:r>
              <a:rPr lang="tr-TR" altLang="tr-TR" sz="2800" dirty="0">
                <a:solidFill>
                  <a:schemeClr val="tx2"/>
                </a:solidFill>
              </a:rPr>
              <a:t>o kadar fazladır.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chemeClr val="tx2"/>
                </a:solidFill>
              </a:rPr>
              <a:t>Bu aralığın sınırlarına </a:t>
            </a:r>
            <a:r>
              <a:rPr lang="tr-TR" altLang="tr-TR" sz="2800" b="1" dirty="0">
                <a:solidFill>
                  <a:srgbClr val="002060"/>
                </a:solidFill>
              </a:rPr>
              <a:t>güvenlik sınırları </a:t>
            </a:r>
            <a:r>
              <a:rPr lang="tr-TR" altLang="tr-TR" sz="2800" dirty="0">
                <a:solidFill>
                  <a:schemeClr val="tx2"/>
                </a:solidFill>
              </a:rPr>
              <a:t>denir. </a:t>
            </a:r>
          </a:p>
        </p:txBody>
      </p:sp>
    </p:spTree>
    <p:extLst>
      <p:ext uri="{BB962C8B-B14F-4D97-AF65-F5344CB8AC3E}">
        <p14:creationId xmlns:p14="http://schemas.microsoft.com/office/powerpoint/2010/main" val="25673104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803BD3B-A0D0-430C-80F1-E3A15CFB20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378372"/>
                <a:ext cx="10018713" cy="6038194"/>
              </a:xfrm>
            </p:spPr>
            <p:txBody>
              <a:bodyPr anchor="t" anchorCtr="0">
                <a:normAutofit fontScale="85000" lnSpcReduction="10000"/>
              </a:bodyPr>
              <a:lstStyle/>
              <a:p>
                <a:pPr algn="just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altLang="tr-TR" sz="3300" dirty="0">
                    <a:solidFill>
                      <a:schemeClr val="tx2"/>
                    </a:solidFill>
                  </a:rPr>
                  <a:t>Gerçek değerin </a:t>
                </a:r>
                <a:r>
                  <a:rPr lang="tr-TR" altLang="tr-TR" sz="3300" dirty="0">
                    <a:solidFill>
                      <a:srgbClr val="0070C0"/>
                    </a:solidFill>
                  </a:rPr>
                  <a:t>yüzde olarak </a:t>
                </a:r>
                <a:r>
                  <a:rPr lang="tr-TR" altLang="tr-TR" sz="3300" dirty="0">
                    <a:solidFill>
                      <a:schemeClr val="tx2"/>
                    </a:solidFill>
                  </a:rPr>
                  <a:t>bu aralıkta </a:t>
                </a:r>
                <a:r>
                  <a:rPr lang="tr-TR" altLang="tr-TR" sz="3300" dirty="0">
                    <a:solidFill>
                      <a:srgbClr val="002060"/>
                    </a:solidFill>
                  </a:rPr>
                  <a:t>olma olasılığına </a:t>
                </a:r>
                <a:r>
                  <a:rPr lang="tr-TR" altLang="tr-TR" sz="3300" dirty="0">
                    <a:solidFill>
                      <a:schemeClr val="tx2"/>
                    </a:solidFill>
                  </a:rPr>
                  <a:t>ise </a:t>
                </a:r>
                <a:r>
                  <a:rPr lang="tr-TR" altLang="tr-TR" sz="3300" b="1" dirty="0">
                    <a:solidFill>
                      <a:srgbClr val="FF0000"/>
                    </a:solidFill>
                  </a:rPr>
                  <a:t>güvenirlik derecesi </a:t>
                </a:r>
                <a:r>
                  <a:rPr lang="tr-TR" altLang="tr-TR" sz="3300" dirty="0">
                    <a:solidFill>
                      <a:schemeClr val="tx2"/>
                    </a:solidFill>
                  </a:rPr>
                  <a:t>denir. </a:t>
                </a:r>
              </a:p>
              <a:p>
                <a:pPr algn="just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altLang="tr-TR" sz="3300" dirty="0">
                    <a:solidFill>
                      <a:schemeClr val="tx2"/>
                    </a:solidFill>
                  </a:rPr>
                  <a:t>Güvenirlik derecesi ile gerçek değer arasındaki ilişki şu şekilde verilebilir.</a:t>
                </a:r>
              </a:p>
              <a:p>
                <a:pPr algn="just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lang="tr-TR" sz="3300" dirty="0">
                  <a:solidFill>
                    <a:schemeClr val="tx2"/>
                  </a:solidFill>
                </a:endParaRPr>
              </a:p>
              <a:p>
                <a:pPr algn="just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tr-TR" sz="3300" dirty="0">
                    <a:solidFill>
                      <a:schemeClr val="tx2"/>
                    </a:solidFill>
                  </a:rPr>
                  <a:t>Burada </a:t>
                </a:r>
                <a:r>
                  <a:rPr lang="tr-TR" sz="3300" i="1" dirty="0">
                    <a:solidFill>
                      <a:srgbClr val="FF0000"/>
                    </a:solidFill>
                  </a:rPr>
                  <a:t>μ</a:t>
                </a:r>
                <a:r>
                  <a:rPr lang="tr-TR" sz="3300" dirty="0">
                    <a:solidFill>
                      <a:srgbClr val="FF0000"/>
                    </a:solidFill>
                  </a:rPr>
                  <a:t> gerçek değeri</a:t>
                </a:r>
                <a:r>
                  <a:rPr lang="tr-TR" sz="3300" dirty="0">
                    <a:solidFill>
                      <a:schemeClr val="tx2"/>
                    </a:solidFill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3300" i="1" cap="all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3300" i="1" cap="all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tr-TR" sz="3300" cap="all" dirty="0">
                    <a:solidFill>
                      <a:srgbClr val="0070C0"/>
                    </a:solidFill>
                  </a:rPr>
                  <a:t> </a:t>
                </a:r>
                <a:r>
                  <a:rPr lang="tr-TR" sz="3300" dirty="0">
                    <a:solidFill>
                      <a:srgbClr val="0070C0"/>
                    </a:solidFill>
                  </a:rPr>
                  <a:t>ortalama değeri, </a:t>
                </a:r>
                <a:endParaRPr lang="tr-TR" sz="3300" dirty="0">
                  <a:solidFill>
                    <a:schemeClr val="tx2"/>
                  </a:solidFill>
                </a:endParaRPr>
              </a:p>
              <a:p>
                <a:pPr algn="just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tr-TR" sz="3300" i="1" dirty="0">
                    <a:solidFill>
                      <a:srgbClr val="7030A0"/>
                    </a:solidFill>
                  </a:rPr>
                  <a:t>S</a:t>
                </a:r>
                <a:r>
                  <a:rPr lang="tr-TR" sz="3300" dirty="0">
                    <a:solidFill>
                      <a:srgbClr val="7030A0"/>
                    </a:solidFill>
                  </a:rPr>
                  <a:t> standart sapmayı</a:t>
                </a:r>
                <a:r>
                  <a:rPr lang="tr-TR" sz="3300" dirty="0">
                    <a:solidFill>
                      <a:schemeClr val="tx2"/>
                    </a:solidFill>
                  </a:rPr>
                  <a:t>, </a:t>
                </a:r>
                <a:r>
                  <a:rPr lang="tr-TR" sz="3300" i="1" dirty="0">
                    <a:solidFill>
                      <a:srgbClr val="C00000"/>
                    </a:solidFill>
                  </a:rPr>
                  <a:t>N</a:t>
                </a:r>
                <a:r>
                  <a:rPr lang="tr-TR" sz="3300" dirty="0">
                    <a:solidFill>
                      <a:srgbClr val="C00000"/>
                    </a:solidFill>
                  </a:rPr>
                  <a:t> ölçüm sayısını belirtir</a:t>
                </a:r>
                <a:r>
                  <a:rPr lang="tr-TR" sz="3300" dirty="0">
                    <a:solidFill>
                      <a:schemeClr val="tx2"/>
                    </a:solidFill>
                  </a:rPr>
                  <a:t>, </a:t>
                </a:r>
              </a:p>
              <a:p>
                <a:pPr algn="just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tr-TR" sz="3300" i="1" dirty="0">
                    <a:solidFill>
                      <a:schemeClr val="tx2"/>
                    </a:solidFill>
                  </a:rPr>
                  <a:t>t</a:t>
                </a:r>
                <a:r>
                  <a:rPr lang="tr-TR" sz="3300" dirty="0">
                    <a:solidFill>
                      <a:schemeClr val="tx2"/>
                    </a:solidFill>
                  </a:rPr>
                  <a:t> ise seçilen </a:t>
                </a:r>
                <a:r>
                  <a:rPr lang="tr-TR" sz="3300" dirty="0">
                    <a:solidFill>
                      <a:srgbClr val="7030A0"/>
                    </a:solidFill>
                  </a:rPr>
                  <a:t>güvenirlik derecesine </a:t>
                </a:r>
                <a:r>
                  <a:rPr lang="tr-TR" sz="3300" dirty="0">
                    <a:solidFill>
                      <a:schemeClr val="tx2"/>
                    </a:solidFill>
                  </a:rPr>
                  <a:t>ve </a:t>
                </a:r>
                <a:r>
                  <a:rPr lang="tr-TR" sz="3300" dirty="0">
                    <a:solidFill>
                      <a:srgbClr val="0070C0"/>
                    </a:solidFill>
                  </a:rPr>
                  <a:t>ölçüm sayısına </a:t>
                </a:r>
                <a:r>
                  <a:rPr lang="tr-TR" sz="3300" dirty="0">
                    <a:solidFill>
                      <a:schemeClr val="tx2"/>
                    </a:solidFill>
                  </a:rPr>
                  <a:t>bağlı bir sabittir. </a:t>
                </a:r>
                <a:endParaRPr lang="tr-TR" altLang="tr-TR" sz="3300" dirty="0">
                  <a:solidFill>
                    <a:schemeClr val="tx2"/>
                  </a:solidFill>
                </a:endParaRPr>
              </a:p>
              <a:p>
                <a:pPr marL="457200" indent="-457200" fontAlgn="base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</a:pPr>
                <a:endParaRPr lang="tr-TR" sz="2800" dirty="0"/>
              </a:p>
            </p:txBody>
          </p:sp>
        </mc:Choice>
        <mc:Fallback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803BD3B-A0D0-430C-80F1-E3A15CFB20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378372"/>
                <a:ext cx="10018713" cy="6038194"/>
              </a:xfrm>
              <a:blipFill>
                <a:blip r:embed="rId2"/>
                <a:stretch>
                  <a:fillRect l="-2007" t="-1514" r="-121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6591CFE3-A88F-4082-B98E-968ACB8EEC77}"/>
                  </a:ext>
                </a:extLst>
              </p:cNvPr>
              <p:cNvSpPr/>
              <p:nvPr/>
            </p:nvSpPr>
            <p:spPr>
              <a:xfrm>
                <a:off x="4918273" y="2486835"/>
                <a:ext cx="2355453" cy="9106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̄"/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tr-TR" sz="28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tr-T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tr-T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6591CFE3-A88F-4082-B98E-968ACB8EEC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8273" y="2486835"/>
                <a:ext cx="2355453" cy="9106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97659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GÜVENİLİRLİK.T</a:t>
            </a:r>
            <a:r>
              <a:rPr lang="tr-TR" dirty="0"/>
              <a:t> işlevi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2"/>
                </a:solidFill>
              </a:rPr>
              <a:t>T dağılımı kullanarak popülasyon ortalaması için güvenirlik aralığını verir.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2"/>
                </a:solidFill>
              </a:rPr>
              <a:t>Örnek ortalamanız olan x, bu aralığın ortasındadır ve aralık x ± GÜVENİRLİK şeklindedir. 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GÜVENİLİRLİK.T</a:t>
            </a:r>
            <a:r>
              <a:rPr lang="tr-TR" sz="2800" dirty="0">
                <a:solidFill>
                  <a:schemeClr val="tx2"/>
                </a:solidFill>
              </a:rPr>
              <a:t>(</a:t>
            </a:r>
            <a:r>
              <a:rPr lang="tr-TR" sz="2800" dirty="0" err="1">
                <a:solidFill>
                  <a:srgbClr val="FF0000"/>
                </a:solidFill>
              </a:rPr>
              <a:t>alfa</a:t>
            </a:r>
            <a:r>
              <a:rPr lang="tr-TR" sz="2800" dirty="0" err="1">
                <a:solidFill>
                  <a:schemeClr val="tx2"/>
                </a:solidFill>
              </a:rPr>
              <a:t>,</a:t>
            </a:r>
            <a:r>
              <a:rPr lang="tr-TR" sz="2800" dirty="0" err="1">
                <a:solidFill>
                  <a:srgbClr val="0070C0"/>
                </a:solidFill>
              </a:rPr>
              <a:t>standart_sapma</a:t>
            </a:r>
            <a:r>
              <a:rPr lang="tr-TR" sz="2800" dirty="0" err="1">
                <a:solidFill>
                  <a:schemeClr val="tx2"/>
                </a:solidFill>
              </a:rPr>
              <a:t>,</a:t>
            </a:r>
            <a:r>
              <a:rPr lang="tr-TR" sz="2800" dirty="0" err="1">
                <a:solidFill>
                  <a:srgbClr val="00B050"/>
                </a:solidFill>
              </a:rPr>
              <a:t>boyut</a:t>
            </a:r>
            <a:r>
              <a:rPr lang="tr-TR" sz="2800" dirty="0">
                <a:solidFill>
                  <a:schemeClr val="tx2"/>
                </a:solidFill>
              </a:rPr>
              <a:t>)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879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İstatistik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Bir araştırma </a:t>
            </a:r>
            <a:r>
              <a:rPr lang="tr-TR" sz="2800" b="1" dirty="0" err="1"/>
              <a:t>sönüçlerini</a:t>
            </a:r>
            <a:r>
              <a:rPr lang="tr-TR" sz="2800" b="1" dirty="0"/>
              <a:t> istatiksel değerlendirmesi ile ancak yorumlanabilir.</a:t>
            </a:r>
          </a:p>
          <a:p>
            <a:pPr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914201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6038194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>
                <a:solidFill>
                  <a:srgbClr val="FF0000"/>
                </a:solidFill>
              </a:rPr>
              <a:t>Alfa</a:t>
            </a:r>
            <a:r>
              <a:rPr lang="tr-TR" sz="2800" dirty="0"/>
              <a:t>     </a:t>
            </a:r>
            <a:r>
              <a:rPr lang="tr-TR" sz="2800" dirty="0">
                <a:solidFill>
                  <a:srgbClr val="C00000"/>
                </a:solidFill>
              </a:rPr>
              <a:t>Gerekli</a:t>
            </a:r>
            <a:r>
              <a:rPr lang="tr-TR" sz="2800" dirty="0"/>
              <a:t>. </a:t>
            </a:r>
            <a:r>
              <a:rPr lang="tr-TR" sz="2800" dirty="0">
                <a:solidFill>
                  <a:srgbClr val="7030A0"/>
                </a:solidFill>
              </a:rPr>
              <a:t>Güvenirlik düzeyini </a:t>
            </a:r>
            <a:r>
              <a:rPr lang="tr-TR" sz="2800" dirty="0"/>
              <a:t>hesaplamak için kullanılan belirleyici düzeydir. </a:t>
            </a:r>
            <a:r>
              <a:rPr lang="tr-TR" sz="2800" dirty="0">
                <a:solidFill>
                  <a:srgbClr val="7030A0"/>
                </a:solidFill>
              </a:rPr>
              <a:t>Güvenirlik düzeyi</a:t>
            </a:r>
            <a:r>
              <a:rPr lang="tr-TR" sz="2800" dirty="0"/>
              <a:t>, %100*(1 - alfa)'ya eşittir; veya başka bir deyişle 0,05 düzeyindeki bir alfa, yüzde 95 güvenirlik düzeyi belirtir.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 err="1">
                <a:solidFill>
                  <a:srgbClr val="0070C0"/>
                </a:solidFill>
              </a:rPr>
              <a:t>Standart_sapma</a:t>
            </a:r>
            <a:r>
              <a:rPr lang="tr-TR" sz="2800" dirty="0"/>
              <a:t>     </a:t>
            </a:r>
            <a:r>
              <a:rPr lang="tr-TR" sz="2800" dirty="0">
                <a:solidFill>
                  <a:srgbClr val="C00000"/>
                </a:solidFill>
              </a:rPr>
              <a:t>Gerekli</a:t>
            </a:r>
            <a:r>
              <a:rPr lang="tr-TR" sz="2800" dirty="0"/>
              <a:t>. Veri aralığının popülasyon standart sapmasıdır ve bilindiği varsayılır.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>
                <a:solidFill>
                  <a:srgbClr val="00B050"/>
                </a:solidFill>
              </a:rPr>
              <a:t>Boyut</a:t>
            </a:r>
            <a:r>
              <a:rPr lang="tr-TR" sz="2800" dirty="0"/>
              <a:t>     </a:t>
            </a:r>
            <a:r>
              <a:rPr lang="tr-TR" sz="2800" dirty="0">
                <a:solidFill>
                  <a:srgbClr val="C00000"/>
                </a:solidFill>
              </a:rPr>
              <a:t>Gerekli</a:t>
            </a:r>
            <a:r>
              <a:rPr lang="tr-TR" sz="2800" dirty="0"/>
              <a:t>. Örnek boyutudur.</a:t>
            </a:r>
          </a:p>
        </p:txBody>
      </p:sp>
    </p:spTree>
    <p:extLst>
      <p:ext uri="{BB962C8B-B14F-4D97-AF65-F5344CB8AC3E}">
        <p14:creationId xmlns:p14="http://schemas.microsoft.com/office/powerpoint/2010/main" val="2889145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6038194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2"/>
                </a:solidFill>
              </a:rPr>
              <a:t>GÜVENİRLİK hesaplamak için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2"/>
                </a:solidFill>
              </a:rPr>
              <a:t>B19 =GÜVENİLİRLİK.T((1-$B$18/100);$B$17;$B$14)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2"/>
                </a:solidFill>
              </a:rPr>
              <a:t>Alt sınırı B20 =$B$13-$B$19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2"/>
                </a:solidFill>
              </a:rPr>
              <a:t>Üst sınırı B21 =$B$13+$B$19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52378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6038194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9FC96E5-E830-4B64-9549-2083838BF9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585" r="36509" b="13085"/>
          <a:stretch/>
        </p:blipFill>
        <p:spPr>
          <a:xfrm>
            <a:off x="688977" y="378371"/>
            <a:ext cx="10940045" cy="603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3577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6038194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6B6F3C4-4FEE-4AAC-8348-1F04222362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815" r="66509" b="14925"/>
          <a:stretch/>
        </p:blipFill>
        <p:spPr>
          <a:xfrm>
            <a:off x="3100552" y="378371"/>
            <a:ext cx="5969053" cy="603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098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alt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Ortalama Değer</a:t>
            </a:r>
            <a:endParaRPr lang="en-US" sz="2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803BD3B-A0D0-430C-80F1-E3A15CFB20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1450429"/>
                <a:ext cx="10018713" cy="4340772"/>
              </a:xfrm>
            </p:spPr>
            <p:txBody>
              <a:bodyPr anchor="t" anchorCtr="0">
                <a:normAutofit/>
              </a:bodyPr>
              <a:lstStyle/>
              <a:p>
                <a:pPr fontAlgn="base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altLang="tr-TR" sz="2800" dirty="0">
                    <a:solidFill>
                      <a:schemeClr val="tx2"/>
                    </a:solidFill>
                  </a:rPr>
                  <a:t>Bir Numunenin Ortalaması</a:t>
                </a:r>
                <a:r>
                  <a:rPr lang="en-GB" altLang="tr-TR" sz="2800" dirty="0">
                    <a:solidFill>
                      <a:schemeClr val="tx2"/>
                    </a:solidFill>
                  </a:rPr>
                  <a:t>:</a:t>
                </a:r>
                <a:endParaRPr lang="tr-TR" altLang="tr-TR" sz="2800" dirty="0">
                  <a:solidFill>
                    <a:schemeClr val="tx2"/>
                  </a:solidFill>
                </a:endParaRPr>
              </a:p>
              <a:p>
                <a:pPr marL="0" indent="0" fontAlgn="base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tr-TR" sz="2800" dirty="0"/>
              </a:p>
              <a:p>
                <a:pPr marL="0" indent="0" fontAlgn="base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tr-TR" sz="2800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803BD3B-A0D0-430C-80F1-E3A15CFB20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1450429"/>
                <a:ext cx="10018713" cy="4340772"/>
              </a:xfrm>
              <a:blipFill>
                <a:blip r:embed="rId2"/>
                <a:stretch>
                  <a:fillRect l="-2007" t="-70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3549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ORTALAMA(AVERAGE) Fonksiyonu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8"/>
            <a:ext cx="10018713" cy="4761186"/>
          </a:xfrm>
        </p:spPr>
        <p:txBody>
          <a:bodyPr anchor="t" anchorCtr="0"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Excel tablosundaki verilerin aritmetik ortalamasını almak için kullanılır.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=Ortalama(sayı1;sayı2;…)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=Ortalama(A1;A5) formülü A1 hücresindeki değer ile A5 hücresindeki değeri toplar ikiye böler.</a:t>
            </a:r>
          </a:p>
          <a:p>
            <a:pPr marL="0" indent="0"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99215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=Ortalama(veri içeren ilk hücre : veri içeren son hücre)     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=Ortalama(A1:A5) formülü A1 ile A5 hücreleri arasındakileri toplar, beşe böler. (A1+A2+A3+A4+A5)/5</a:t>
            </a:r>
          </a:p>
          <a:p>
            <a:pPr marL="457200" indent="-4572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417243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altLang="tr-TR" b="1" dirty="0">
                <a:solidFill>
                  <a:schemeClr val="tx2"/>
                </a:solidFill>
              </a:rPr>
              <a:t>Örnek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000000"/>
                </a:solidFill>
              </a:rPr>
              <a:t>Aşağıdaki ölçümlerin ortalamasını hesaplayınız.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800" dirty="0">
                <a:solidFill>
                  <a:srgbClr val="000000"/>
                </a:solidFill>
              </a:rPr>
              <a:t>10,5 – 9,9 – 9,5 – 10,4 – 9,6 -11,5 – 9,0 – 10,0 – 10,5 – 9,0 – 10,1</a:t>
            </a:r>
          </a:p>
          <a:p>
            <a:pPr marL="0" indent="0"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20230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marL="457200" indent="-4572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Yeni boş bir sayfayı açınız.</a:t>
            </a:r>
          </a:p>
          <a:p>
            <a:pPr marL="457200" indent="-4572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Aşağıdaki gibi B sütünde değerleri yazınız.</a:t>
            </a:r>
          </a:p>
          <a:p>
            <a:pPr marL="457200" indent="-4572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Ortalamayı hesaplama için </a:t>
            </a:r>
          </a:p>
          <a:p>
            <a:pPr marL="457200" indent="-4572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B13= Ortalama(B2:B12), yazınız.</a:t>
            </a:r>
          </a:p>
          <a:p>
            <a:pPr marL="457200" indent="-4572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tr-TR" sz="2800" dirty="0"/>
          </a:p>
          <a:p>
            <a:pPr marL="457200" indent="-4572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DC2E6F2D-8C2B-438A-B8B7-720DCB87C7D6}"/>
                  </a:ext>
                </a:extLst>
              </p:cNvPr>
              <p:cNvSpPr/>
              <p:nvPr/>
            </p:nvSpPr>
            <p:spPr>
              <a:xfrm>
                <a:off x="9739079" y="378372"/>
                <a:ext cx="1763944" cy="1268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DC2E6F2D-8C2B-438A-B8B7-720DCB87C7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9079" y="378372"/>
                <a:ext cx="1763944" cy="12685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Resim 6">
            <a:extLst>
              <a:ext uri="{FF2B5EF4-FFF2-40B4-BE49-F238E27FC236}">
                <a16:creationId xmlns:a16="http://schemas.microsoft.com/office/drawing/2014/main" id="{0D45F41F-BED8-437A-B920-1574802707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736" r="71940" b="35855"/>
          <a:stretch/>
        </p:blipFill>
        <p:spPr>
          <a:xfrm>
            <a:off x="6918506" y="2462047"/>
            <a:ext cx="4810731" cy="370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981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altLang="tr-TR" b="1" dirty="0">
                <a:solidFill>
                  <a:schemeClr val="tx2"/>
                </a:solidFill>
              </a:rPr>
              <a:t>Ortalama Sapma</a:t>
            </a:r>
            <a:endParaRPr lang="en-US" sz="2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803BD3B-A0D0-430C-80F1-E3A15CFB20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1450429"/>
                <a:ext cx="10018713" cy="4603530"/>
              </a:xfrm>
            </p:spPr>
            <p:txBody>
              <a:bodyPr anchor="t" anchorCtr="0"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/>
                  <a:t>Veri noktalarının ortalamalarından mutlak sapmalarının ortalamasını verir.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 sz="280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sty m:val="p"/>
                        </m:rPr>
                        <a:rPr lang="tr-TR" sz="28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tr-TR" sz="280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tr-TR" sz="280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tr-TR" sz="280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tr-TR" sz="280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tr-TR" sz="2800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tr-TR" sz="280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tr-TR" sz="280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tr-TR" sz="2800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tr-TR" sz="280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e>
                          </m:nary>
                        </m:num>
                        <m:den>
                          <m:r>
                            <a:rPr lang="tr-TR" sz="280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tr-TR" sz="2800" dirty="0"/>
              </a:p>
            </p:txBody>
          </p:sp>
        </mc:Choice>
        <mc:Fallback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803BD3B-A0D0-430C-80F1-E3A15CFB20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1450429"/>
                <a:ext cx="10018713" cy="4603530"/>
              </a:xfrm>
              <a:blipFill>
                <a:blip r:embed="rId2"/>
                <a:stretch>
                  <a:fillRect l="-2007" t="-198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32222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TM03457496[[fn=Paralaks]]</Template>
  <TotalTime>3956</TotalTime>
  <Words>817</Words>
  <Application>Microsoft Office PowerPoint</Application>
  <PresentationFormat>Geniş ekran</PresentationFormat>
  <Paragraphs>126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8" baseType="lpstr">
      <vt:lpstr>Arial</vt:lpstr>
      <vt:lpstr>Calibri</vt:lpstr>
      <vt:lpstr>Cambria Math</vt:lpstr>
      <vt:lpstr>Corbel</vt:lpstr>
      <vt:lpstr>Paralaks</vt:lpstr>
      <vt:lpstr>Gıda Mühendisliğinde Bilgisayar Uygulamaları</vt:lpstr>
      <vt:lpstr>Bu hafta</vt:lpstr>
      <vt:lpstr>İstatistik</vt:lpstr>
      <vt:lpstr>Ortalama Değer</vt:lpstr>
      <vt:lpstr>ORTALAMA(AVERAGE) Fonksiyonu</vt:lpstr>
      <vt:lpstr>PowerPoint Sunusu</vt:lpstr>
      <vt:lpstr>Örnek</vt:lpstr>
      <vt:lpstr>PowerPoint Sunusu</vt:lpstr>
      <vt:lpstr>Ortalama Sapma</vt:lpstr>
      <vt:lpstr>ORTSAP () işlevi</vt:lpstr>
      <vt:lpstr>PowerPoint Sunusu</vt:lpstr>
      <vt:lpstr>Örnek</vt:lpstr>
      <vt:lpstr>MUTLAK işlevi</vt:lpstr>
      <vt:lpstr>BAĞ_DEĞ_SAY(COUNT) Fonksiyonu</vt:lpstr>
      <vt:lpstr>PowerPoint Sunusu</vt:lpstr>
      <vt:lpstr>PowerPoint Sunusu</vt:lpstr>
      <vt:lpstr>Varyans</vt:lpstr>
      <vt:lpstr>Örnek</vt:lpstr>
      <vt:lpstr>PowerPoint Sunusu</vt:lpstr>
      <vt:lpstr>Standart Sapma</vt:lpstr>
      <vt:lpstr>STDSAPMA (STDEV) Fonksiyonu</vt:lpstr>
      <vt:lpstr>PowerPoint Sunusu</vt:lpstr>
      <vt:lpstr>Örnek</vt:lpstr>
      <vt:lpstr>KAREKÖK (SQRT) işlevi</vt:lpstr>
      <vt:lpstr>PowerPoint Sunusu</vt:lpstr>
      <vt:lpstr>PowerPoint Sunusu</vt:lpstr>
      <vt:lpstr>Değerlerin Güven Aralığı</vt:lpstr>
      <vt:lpstr>PowerPoint Sunusu</vt:lpstr>
      <vt:lpstr>GÜVENİLİRLİK.T işlevi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Farhan Alfin</dc:creator>
  <cp:lastModifiedBy>Farhan Alfin</cp:lastModifiedBy>
  <cp:revision>742</cp:revision>
  <dcterms:created xsi:type="dcterms:W3CDTF">2017-08-15T06:05:11Z</dcterms:created>
  <dcterms:modified xsi:type="dcterms:W3CDTF">2018-11-15T11:58:37Z</dcterms:modified>
</cp:coreProperties>
</file>